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68" r:id="rId3"/>
    <p:sldId id="260" r:id="rId4"/>
    <p:sldId id="259" r:id="rId5"/>
    <p:sldId id="261" r:id="rId6"/>
    <p:sldId id="262" r:id="rId7"/>
    <p:sldId id="269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40341894378886"/>
          <c:y val="6.1692450838795689E-2"/>
          <c:w val="0.74995664732904077"/>
          <c:h val="0.90600998037255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672920400148774E-3"/>
                  <c:y val="-3.23343702551568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415314,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438162,</a:t>
                    </a:r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341150500185966E-2"/>
                  <c:y val="0.129337712476391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22848,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Дефицит-
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415314.39</c:v>
                </c:pt>
                <c:pt idx="1">
                  <c:v>438162.48</c:v>
                </c:pt>
                <c:pt idx="2">
                  <c:v>-22848.09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37398260096703E-2"/>
                  <c:y val="-1.17579528200570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396286,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004690300111583E-2"/>
                  <c:y val="-2.939488205014257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31257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Дефицит-
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396286.26</c:v>
                </c:pt>
                <c:pt idx="1">
                  <c:v>312576.96000000002</c:v>
                </c:pt>
                <c:pt idx="2">
                  <c:v>83709.3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58112"/>
        <c:axId val="7259648"/>
      </c:barChart>
      <c:catAx>
        <c:axId val="7258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800"/>
            </a:pPr>
            <a:endParaRPr lang="ru-RU"/>
          </a:p>
        </c:txPr>
        <c:crossAx val="7259648"/>
        <c:crosses val="autoZero"/>
        <c:auto val="1"/>
        <c:lblAlgn val="ctr"/>
        <c:lblOffset val="100"/>
        <c:noMultiLvlLbl val="0"/>
      </c:catAx>
      <c:valAx>
        <c:axId val="725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58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74384842519686"/>
          <c:y val="5.2593551893823597E-4"/>
          <c:w val="0.64282172736220478"/>
          <c:h val="0.896001481485164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F0F52B"/>
              </a:solidFill>
            </c:spPr>
          </c:dPt>
          <c:dLbls>
            <c:dLbl>
              <c:idx val="0"/>
              <c:layout>
                <c:manualLayout>
                  <c:x val="8.3704724409448816E-2"/>
                  <c:y val="-4.798421074872162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baseline="0" dirty="0" smtClean="0"/>
                      <a:t>32001 тыс. руб.</a:t>
                    </a:r>
                  </a:p>
                  <a:p>
                    <a:r>
                      <a:rPr lang="ru-RU" sz="1600" b="1" baseline="0" dirty="0" smtClean="0"/>
                      <a:t>8,1</a:t>
                    </a:r>
                    <a:r>
                      <a:rPr lang="en-US" sz="1600" b="1" baseline="0" dirty="0" smtClean="0"/>
                      <a:t>%</a:t>
                    </a:r>
                    <a:endParaRPr lang="en-US" sz="1200" b="1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2900991542723845E-2"/>
                  <c:y val="-1.3241748730016351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baseline="0" dirty="0" smtClean="0"/>
                      <a:t>10120,1 тыс.руб.</a:t>
                    </a:r>
                  </a:p>
                  <a:p>
                    <a:r>
                      <a:rPr lang="ru-RU" sz="1600" b="1" baseline="0" dirty="0" smtClean="0"/>
                      <a:t>2,6</a:t>
                    </a:r>
                    <a:r>
                      <a:rPr lang="en-US" sz="1600" b="1" baseline="0" dirty="0" smtClean="0"/>
                      <a:t>%</a:t>
                    </a:r>
                    <a:endParaRPr lang="en-US" sz="1200" b="1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294291338582675E-2"/>
                  <c:y val="-6.8506260269103328E-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baseline="0" dirty="0" smtClean="0"/>
                      <a:t>354165,2 тыс.руб.</a:t>
                    </a:r>
                  </a:p>
                  <a:p>
                    <a:r>
                      <a:rPr lang="en-US" sz="1600" b="1" baseline="0" dirty="0" smtClean="0"/>
                      <a:t>8</a:t>
                    </a:r>
                    <a:r>
                      <a:rPr lang="ru-RU" sz="1600" b="1" baseline="0" dirty="0" smtClean="0"/>
                      <a:t>9,4</a:t>
                    </a:r>
                    <a:r>
                      <a:rPr lang="en-US" sz="1600" b="1" baseline="0" dirty="0" smtClean="0"/>
                      <a:t>%</a:t>
                    </a:r>
                    <a:endParaRPr lang="en-US" sz="1200" b="1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8.0752181516462365E-2</c:v>
                </c:pt>
                <c:pt idx="1">
                  <c:v>2.5537322439592027E-2</c:v>
                </c:pt>
                <c:pt idx="2">
                  <c:v>0.89371049604394559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32000.98</c:v>
                </c:pt>
                <c:pt idx="1">
                  <c:v>10120.09</c:v>
                </c:pt>
                <c:pt idx="2">
                  <c:v>354165.19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4.7104071007517498E-2"/>
          <c:y val="0.85624237915142498"/>
          <c:w val="0.3361390255905512"/>
          <c:h val="0.14375771088999309"/>
        </c:manualLayout>
      </c:layout>
      <c:overlay val="0"/>
      <c:txPr>
        <a:bodyPr/>
        <a:lstStyle/>
        <a:p>
          <a:pPr>
            <a:defRPr sz="1599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333333333333333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583333333333334E-2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749999999999999E-2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НАЛОГОВЫЕ ДОХОДЫ ВСЕГО</c:v>
                </c:pt>
                <c:pt idx="1">
                  <c:v>Налог на доходы
 физических лиц</c:v>
                </c:pt>
                <c:pt idx="2">
                  <c:v>Налоги 
на совокупный 
доход</c:v>
                </c:pt>
                <c:pt idx="3">
                  <c:v>Налоги 
за пользование 
природными 
ресурсами</c:v>
                </c:pt>
                <c:pt idx="4">
                  <c:v>Госпошлина</c:v>
                </c:pt>
                <c:pt idx="5">
                  <c:v>Прочие налоги и сборы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30393</c:v>
                </c:pt>
                <c:pt idx="1">
                  <c:v>26118</c:v>
                </c:pt>
                <c:pt idx="2">
                  <c:v>2928</c:v>
                </c:pt>
                <c:pt idx="3">
                  <c:v>336</c:v>
                </c:pt>
                <c:pt idx="4">
                  <c:v>579</c:v>
                </c:pt>
                <c:pt idx="5">
                  <c:v>432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50000000000004E-2"/>
                  <c:y val="-3.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3200</a:t>
                    </a:r>
                    <a:r>
                      <a:rPr lang="ru-RU" sz="1600" dirty="0" smtClean="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583333333333331E-2"/>
                  <c:y val="-1.8749999999999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86111096168708E-2"/>
                  <c:y val="-1.6019559840519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32638870210781E-2"/>
                  <c:y val="-1.0679706560346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5395833221264261E-3"/>
                  <c:y val="-1.3349633200432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НАЛОГОВЫЕ ДОХОДЫ ВСЕГО</c:v>
                </c:pt>
                <c:pt idx="1">
                  <c:v>Налог на доходы
 физических лиц</c:v>
                </c:pt>
                <c:pt idx="2">
                  <c:v>Налоги 
на совокупный 
доход</c:v>
                </c:pt>
                <c:pt idx="3">
                  <c:v>Налоги 
за пользование 
природными 
ресурсами</c:v>
                </c:pt>
                <c:pt idx="4">
                  <c:v>Госпошлина</c:v>
                </c:pt>
                <c:pt idx="5">
                  <c:v>Прочие налоги и сборы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32001</c:v>
                </c:pt>
                <c:pt idx="1">
                  <c:v>27659</c:v>
                </c:pt>
                <c:pt idx="2">
                  <c:v>2937</c:v>
                </c:pt>
                <c:pt idx="3">
                  <c:v>362</c:v>
                </c:pt>
                <c:pt idx="4">
                  <c:v>605</c:v>
                </c:pt>
                <c:pt idx="5">
                  <c:v>438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НАЛОГОВЫЕ ДОХОДЫ ВСЕГО</c:v>
                </c:pt>
                <c:pt idx="1">
                  <c:v>Налог на доходы
 физических лиц</c:v>
                </c:pt>
                <c:pt idx="2">
                  <c:v>Налоги 
на совокупный 
доход</c:v>
                </c:pt>
                <c:pt idx="3">
                  <c:v>Налоги 
за пользование 
природными 
ресурсами</c:v>
                </c:pt>
                <c:pt idx="4">
                  <c:v>Госпошлина</c:v>
                </c:pt>
                <c:pt idx="5">
                  <c:v>Прочие налоги и сборы</c:v>
                </c:pt>
              </c:strCache>
            </c:strRef>
          </c:cat>
          <c:val>
            <c:numRef>
              <c:f>Лист1!$D$2:$D$7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466112"/>
        <c:axId val="107476096"/>
        <c:axId val="0"/>
      </c:bar3DChart>
      <c:catAx>
        <c:axId val="107466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400"/>
            </a:pPr>
            <a:endParaRPr lang="ru-RU"/>
          </a:p>
        </c:txPr>
        <c:crossAx val="107476096"/>
        <c:crosses val="autoZero"/>
        <c:auto val="1"/>
        <c:lblAlgn val="ctr"/>
        <c:lblOffset val="100"/>
        <c:noMultiLvlLbl val="0"/>
      </c:catAx>
      <c:valAx>
        <c:axId val="10747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466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1953982738378"/>
          <c:y val="4.0281436983192344E-2"/>
          <c:w val="0.87243032525181785"/>
          <c:h val="0.810896408335581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333333333333333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378336270193645E-3"/>
                  <c:y val="-1.2500198390655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726051792358674E-3"/>
                  <c:y val="-6.8553890837525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89096675415573E-2"/>
                  <c:y val="-2.397045983067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863759018907638E-2"/>
                  <c:y val="-1.0488120367578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НЕНАЛОГОВЫЕ 
ДОХОДЫ 
ВСЕГО</c:v>
                </c:pt>
                <c:pt idx="1">
                  <c:v>Доходы 
от использования 
имущества</c:v>
                </c:pt>
                <c:pt idx="2">
                  <c:v>Платежи за
природные 
ресурсы</c:v>
                </c:pt>
                <c:pt idx="3">
                  <c:v>Доходы 
от оказания 
платных 
услуг</c:v>
                </c:pt>
                <c:pt idx="4">
                  <c:v>Доходы 
от продажи 
активов</c:v>
                </c:pt>
                <c:pt idx="5">
                  <c:v>Штрафы</c:v>
                </c:pt>
                <c:pt idx="6">
                  <c:v>Прочие 
неналоговые 
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9960</c:v>
                </c:pt>
                <c:pt idx="1">
                  <c:v>1133</c:v>
                </c:pt>
                <c:pt idx="2">
                  <c:v>316</c:v>
                </c:pt>
                <c:pt idx="3">
                  <c:v>1222</c:v>
                </c:pt>
                <c:pt idx="4">
                  <c:v>3858</c:v>
                </c:pt>
                <c:pt idx="5">
                  <c:v>3402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636217573597843E-2"/>
                  <c:y val="-3.124990080467249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10119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28772211371548E-2"/>
                  <c:y val="-2.3789221832494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680736755571451E-3"/>
                  <c:y val="-2.308592696049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4307742782152237E-3"/>
                  <c:y val="-3.0006897178904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404631313235347E-2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377383117016873E-2"/>
                  <c:y val="-2.429670512800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НЕНАЛОГОВЫЕ 
ДОХОДЫ 
ВСЕГО</c:v>
                </c:pt>
                <c:pt idx="1">
                  <c:v>Доходы 
от использования 
имущества</c:v>
                </c:pt>
                <c:pt idx="2">
                  <c:v>Платежи за
природные 
ресурсы</c:v>
                </c:pt>
                <c:pt idx="3">
                  <c:v>Доходы 
от оказания 
платных 
услуг</c:v>
                </c:pt>
                <c:pt idx="4">
                  <c:v>Доходы 
от продажи 
активов</c:v>
                </c:pt>
                <c:pt idx="5">
                  <c:v>Штрафы</c:v>
                </c:pt>
                <c:pt idx="6">
                  <c:v>Прочие 
неналоговые 
доходы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10120</c:v>
                </c:pt>
                <c:pt idx="1">
                  <c:v>1162</c:v>
                </c:pt>
                <c:pt idx="2">
                  <c:v>318</c:v>
                </c:pt>
                <c:pt idx="3">
                  <c:v>1226</c:v>
                </c:pt>
                <c:pt idx="4">
                  <c:v>3909</c:v>
                </c:pt>
                <c:pt idx="5">
                  <c:v>3474</c:v>
                </c:pt>
                <c:pt idx="6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НЕНАЛОГОВЫЕ 
ДОХОДЫ 
ВСЕГО</c:v>
                </c:pt>
                <c:pt idx="1">
                  <c:v>Доходы 
от использования 
имущества</c:v>
                </c:pt>
                <c:pt idx="2">
                  <c:v>Платежи за
природные 
ресурсы</c:v>
                </c:pt>
                <c:pt idx="3">
                  <c:v>Доходы 
от оказания 
платных 
услуг</c:v>
                </c:pt>
                <c:pt idx="4">
                  <c:v>Доходы 
от продажи 
активов</c:v>
                </c:pt>
                <c:pt idx="5">
                  <c:v>Штрафы</c:v>
                </c:pt>
                <c:pt idx="6">
                  <c:v>Прочие 
неналоговые 
доходы</c:v>
                </c:pt>
              </c:strCache>
            </c:strRef>
          </c:cat>
          <c:val>
            <c:numRef>
              <c:f>Лист1!$D$2:$D$8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562112"/>
        <c:axId val="107563648"/>
        <c:axId val="0"/>
      </c:bar3DChart>
      <c:catAx>
        <c:axId val="107562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050"/>
            </a:pPr>
            <a:endParaRPr lang="ru-RU"/>
          </a:p>
        </c:txPr>
        <c:crossAx val="107563648"/>
        <c:crosses val="autoZero"/>
        <c:auto val="1"/>
        <c:lblAlgn val="ctr"/>
        <c:lblOffset val="100"/>
        <c:noMultiLvlLbl val="0"/>
      </c:catAx>
      <c:valAx>
        <c:axId val="107563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562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830608317888303E-2"/>
          <c:y val="4.8416797177709976E-2"/>
          <c:w val="0.67432999257127979"/>
          <c:h val="0.942397834605433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85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rgbClr val="B1579E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92D050"/>
              </a:solidFill>
            </c:spPr>
          </c:dPt>
          <c:dPt>
            <c:idx val="7"/>
            <c:bubble3D val="0"/>
            <c:spPr>
              <a:solidFill>
                <a:srgbClr val="C00000"/>
              </a:solidFill>
            </c:spPr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1.4207757363662889E-2"/>
                  <c:y val="3.31983350566027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033362496354677E-2"/>
                  <c:y val="4.2521381796972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592592592592638E-3"/>
                  <c:y val="-3.37459635727352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23067949839603E-2"/>
                  <c:y val="-2.512791961610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274114902303879"/>
                  <c:y val="-0.178172910204406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8503937007874026E-3"/>
                  <c:y val="-4.7997030674196112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2636791840300322E-2"/>
                  <c:y val="2.28122104145103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731232808792427E-2"/>
                  <c:y val="1.0049476781679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519101778944306E-3"/>
                  <c:y val="1.72195445266311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Лист1!$A$1:$A$8</c:f>
              <c:strCache>
                <c:ptCount val="8"/>
                <c:pt idx="0">
                  <c:v>Общегосударственные вопросы </c:v>
                </c:pt>
                <c:pt idx="1">
                  <c:v>Национальная безопасность </c:v>
                </c:pt>
                <c:pt idx="2">
                  <c:v>Национальная экономика </c:v>
                </c:pt>
                <c:pt idx="3">
                  <c:v>Жилищно-коммунальное хозяйство </c:v>
                </c:pt>
                <c:pt idx="4">
                  <c:v>Образование </c:v>
                </c:pt>
                <c:pt idx="5">
                  <c:v>Культура и кинематография </c:v>
                </c:pt>
                <c:pt idx="6">
                  <c:v>Социальная политика </c:v>
                </c:pt>
                <c:pt idx="7">
                  <c:v>Физическая культура и спорт </c:v>
                </c:pt>
              </c:strCache>
            </c:strRef>
          </c:cat>
          <c:val>
            <c:numRef>
              <c:f>Лист1!$B$1:$B$8</c:f>
              <c:numCache>
                <c:formatCode>0.0%</c:formatCode>
                <c:ptCount val="8"/>
                <c:pt idx="0">
                  <c:v>0.1073473233599815</c:v>
                </c:pt>
                <c:pt idx="1">
                  <c:v>3.6456941676059548E-3</c:v>
                </c:pt>
                <c:pt idx="2">
                  <c:v>8.1567336248967282E-2</c:v>
                </c:pt>
                <c:pt idx="3">
                  <c:v>0.27039200202087826</c:v>
                </c:pt>
                <c:pt idx="4">
                  <c:v>0.46209743034163492</c:v>
                </c:pt>
                <c:pt idx="5">
                  <c:v>4.3498279591688394E-2</c:v>
                </c:pt>
                <c:pt idx="6">
                  <c:v>1.7020512324388847E-2</c:v>
                </c:pt>
                <c:pt idx="7">
                  <c:v>1.4431421944854797E-2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400" baseline="0">
                <a:solidFill>
                  <a:schemeClr val="bg2">
                    <a:lumMod val="1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2034943158342091"/>
          <c:y val="4.8506754962580813E-2"/>
          <c:w val="0.27675866791013942"/>
          <c:h val="0.95149324503741917"/>
        </c:manualLayout>
      </c:layout>
      <c:overlay val="0"/>
      <c:txPr>
        <a:bodyPr/>
        <a:lstStyle/>
        <a:p>
          <a:pPr>
            <a:defRPr sz="1400" baseline="0">
              <a:solidFill>
                <a:schemeClr val="bg2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0.22609</cdr:x>
      <cdr:y>0.33333</cdr:y>
    </cdr:from>
    <cdr:to>
      <cdr:x>0.32174</cdr:x>
      <cdr:y>0.41667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72208" y="1440160"/>
          <a:ext cx="792088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95,4 %</a:t>
          </a:r>
          <a:endParaRPr lang="ru-RU" sz="16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0.16748</cdr:x>
      <cdr:y>0.18166</cdr:y>
    </cdr:from>
    <cdr:to>
      <cdr:x>0.19975</cdr:x>
      <cdr:y>0.65095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94409" y="864096"/>
          <a:ext cx="288032" cy="2232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wordArtVert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FFFF00"/>
              </a:solidFill>
            </a:rPr>
            <a:t>УТВЕРЖДЕНО</a:t>
          </a:r>
          <a:endParaRPr lang="ru-RU" sz="12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0.19975</cdr:x>
      <cdr:y>0.18166</cdr:y>
    </cdr:from>
    <cdr:to>
      <cdr:x>0.2401</cdr:x>
      <cdr:y>0.60097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82441" y="864096"/>
          <a:ext cx="360040" cy="1994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wordArtVert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ИСПОЛНЕНО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0.16013</cdr:x>
      <cdr:y>0.28571</cdr:y>
    </cdr:from>
    <cdr:to>
      <cdr:x>0.19384</cdr:x>
      <cdr:y>0.79999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1440160"/>
          <a:ext cx="288028" cy="2592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wordArtVert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FF00"/>
              </a:solidFill>
            </a:rPr>
            <a:t>УТВЕРЖДЕНО</a:t>
          </a:r>
          <a:endParaRPr lang="ru-RU" sz="14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0.19384</cdr:x>
      <cdr:y>0.27143</cdr:y>
    </cdr:from>
    <cdr:to>
      <cdr:x>0.22755</cdr:x>
      <cdr:y>0.78571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6184" y="1368152"/>
          <a:ext cx="288032" cy="25922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wordArtVert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6">
                  <a:lumMod val="50000"/>
                </a:schemeClr>
              </a:solidFill>
            </a:rPr>
            <a:t>ИСПОЛНЕНО</a:t>
          </a:r>
          <a:endParaRPr lang="ru-RU" sz="14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20C331-0C5C-46A2-A3E9-47FEDF9D98C0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143F67-B9AC-4E97-B098-65D62BFEF9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57625" y="2928938"/>
            <a:ext cx="4979988" cy="27368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algn="ctr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Финансовое управление администрации </a:t>
            </a:r>
            <a:b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Гаврилово-Посадского муниципального района</a:t>
            </a:r>
            <a:endParaRPr lang="nl-NL" sz="3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04664"/>
            <a:ext cx="4190999" cy="2951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694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714500" y="4143375"/>
            <a:ext cx="6248400" cy="104933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Докладчик:      </a:t>
            </a:r>
          </a:p>
          <a:p>
            <a:pPr marL="0" indent="0" algn="ctr"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Петрухин Николай Алексеевич</a:t>
            </a:r>
            <a:endParaRPr lang="nl-NL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28688" y="908050"/>
            <a:ext cx="7215187" cy="27368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«Об исполнении бюджета Гаврилово-Посадского муниципального района за 2013 год»</a:t>
            </a:r>
            <a:endParaRPr lang="nl-NL" sz="360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80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05534849"/>
              </p:ext>
            </p:extLst>
          </p:nvPr>
        </p:nvGraphicFramePr>
        <p:xfrm>
          <a:off x="395536" y="1461988"/>
          <a:ext cx="82809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1" y="47667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Итоги исполнения бюджета </a:t>
            </a:r>
          </a:p>
          <a:p>
            <a:pPr algn="ctr"/>
            <a:r>
              <a:rPr lang="ru-RU" sz="20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/>
              </a:rPr>
              <a:t>Гаврилово-Посадского муниципального района в 2013 году, тыс. руб.</a:t>
            </a:r>
            <a:endParaRPr lang="ru-RU" sz="2000" b="1" cap="all" dirty="0">
              <a:ln w="0"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28446" y="3284984"/>
            <a:ext cx="89162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71,3 %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1016000">
              <a:defRPr/>
            </a:pPr>
            <a:r>
              <a:rPr lang="ru-RU" sz="1600" b="1" dirty="0">
                <a:latin typeface="Calibri" pitchFamily="34" charset="0"/>
              </a:rPr>
              <a:t>Слайд </a:t>
            </a:r>
            <a:r>
              <a:rPr lang="ru-RU" sz="1600" b="1" dirty="0" smtClean="0">
                <a:latin typeface="Calibri" pitchFamily="34" charset="0"/>
              </a:rPr>
              <a:t>1</a:t>
            </a:r>
            <a:endParaRPr lang="ru-RU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023188"/>
              </p:ext>
            </p:extLst>
          </p:nvPr>
        </p:nvGraphicFramePr>
        <p:xfrm>
          <a:off x="550863" y="1193800"/>
          <a:ext cx="8128000" cy="48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14290"/>
            <a:ext cx="8229600" cy="785818"/>
          </a:xfrm>
          <a:prstGeom prst="rect">
            <a:avLst/>
          </a:prstGeom>
        </p:spPr>
        <p:txBody>
          <a:bodyPr/>
          <a:lstStyle/>
          <a:p>
            <a:pPr marL="319088" indent="-319088" algn="ctr" eaLnBrk="0" hangingPunct="0">
              <a:buClr>
                <a:srgbClr val="C3260C"/>
              </a:buClr>
              <a:buSzPct val="128000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Структура доходов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бюджета </a:t>
            </a:r>
          </a:p>
          <a:p>
            <a:pPr marL="319088" indent="-319088" algn="ctr" eaLnBrk="0" hangingPunct="0">
              <a:buClr>
                <a:srgbClr val="C3260C"/>
              </a:buClr>
              <a:buSzPct val="128000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Гаврилово-Посадского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муниципального района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2013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году</a:t>
            </a:r>
            <a:endParaRPr lang="ru-RU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58148" y="6429396"/>
            <a:ext cx="108108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1016000">
              <a:defRPr/>
            </a:pPr>
            <a:r>
              <a:rPr lang="ru-RU" sz="1600" b="1" dirty="0">
                <a:latin typeface="Calibri" pitchFamily="34" charset="0"/>
              </a:rPr>
              <a:t>Слайд </a:t>
            </a:r>
            <a:r>
              <a:rPr lang="ru-RU" sz="1600" b="1" dirty="0" smtClean="0">
                <a:latin typeface="Calibri" pitchFamily="34" charset="0"/>
              </a:rPr>
              <a:t>2</a:t>
            </a:r>
            <a:endParaRPr lang="ru-RU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0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1397509"/>
              </p:ext>
            </p:extLst>
          </p:nvPr>
        </p:nvGraphicFramePr>
        <p:xfrm>
          <a:off x="53255" y="1556792"/>
          <a:ext cx="8923152" cy="475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516841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Исполнение бюджета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Гаврилово-Посадского муниципального района по налоговым доходам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2013 год, тыс. руб.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1016000">
              <a:defRPr/>
            </a:pPr>
            <a:r>
              <a:rPr lang="ru-RU" sz="1600" b="1" dirty="0">
                <a:latin typeface="Calibri" pitchFamily="34" charset="0"/>
              </a:rPr>
              <a:t>Слайд 3</a:t>
            </a:r>
          </a:p>
        </p:txBody>
      </p:sp>
    </p:spTree>
    <p:extLst>
      <p:ext uri="{BB962C8B-B14F-4D97-AF65-F5344CB8AC3E}">
        <p14:creationId xmlns:p14="http://schemas.microsoft.com/office/powerpoint/2010/main" val="175559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57512911"/>
              </p:ext>
            </p:extLst>
          </p:nvPr>
        </p:nvGraphicFramePr>
        <p:xfrm>
          <a:off x="0" y="1440171"/>
          <a:ext cx="9144000" cy="515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017" y="516841"/>
            <a:ext cx="844818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Исполнение бюджета 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Гаврилово-Посадского муниципального района по неналоговым доходам за 2013 год, тыс. руб.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1016000">
              <a:defRPr/>
            </a:pPr>
            <a:r>
              <a:rPr lang="ru-RU" sz="1600" b="1" dirty="0">
                <a:latin typeface="Calibri" pitchFamily="34" charset="0"/>
              </a:rPr>
              <a:t>Слайд 4</a:t>
            </a:r>
          </a:p>
        </p:txBody>
      </p:sp>
    </p:spTree>
    <p:extLst>
      <p:ext uri="{BB962C8B-B14F-4D97-AF65-F5344CB8AC3E}">
        <p14:creationId xmlns:p14="http://schemas.microsoft.com/office/powerpoint/2010/main" val="205053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1016000">
              <a:defRPr/>
            </a:pPr>
            <a:r>
              <a:rPr lang="ru-RU" sz="1600" b="1" dirty="0">
                <a:latin typeface="Calibri" pitchFamily="34" charset="0"/>
              </a:rPr>
              <a:t>Слайд </a:t>
            </a:r>
            <a:r>
              <a:rPr lang="ru-RU" sz="1600" b="1" dirty="0" smtClean="0">
                <a:latin typeface="Calibri" pitchFamily="34" charset="0"/>
              </a:rPr>
              <a:t>5</a:t>
            </a:r>
            <a:endParaRPr lang="ru-RU" sz="1600" b="1" dirty="0">
              <a:latin typeface="Calibri" pitchFamily="34" charset="0"/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101990"/>
              </p:ext>
            </p:extLst>
          </p:nvPr>
        </p:nvGraphicFramePr>
        <p:xfrm>
          <a:off x="325466" y="1268760"/>
          <a:ext cx="8711030" cy="475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795310" y="295252"/>
            <a:ext cx="8001056" cy="857256"/>
          </a:xfrm>
          <a:prstGeom prst="rect">
            <a:avLst/>
          </a:prstGeom>
          <a:effectLst/>
        </p:spPr>
        <p:txBody>
          <a:bodyPr/>
          <a:lstStyle/>
          <a:p>
            <a:pPr marL="319088" indent="-319088" algn="ctr" eaLnBrk="0" hangingPunct="0">
              <a:buClr>
                <a:srgbClr val="C3260C"/>
              </a:buClr>
              <a:buSzPct val="128000"/>
              <a:buFont typeface="Georgia" pitchFamily="18" charset="0"/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Структура расходов бюджета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19088" indent="-319088" algn="ctr" eaLnBrk="0" hangingPunct="0">
              <a:buClr>
                <a:srgbClr val="C3260C"/>
              </a:buClr>
              <a:buSzPct val="128000"/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Гаврилово-Посадского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муниципального района 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2013 году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nl-NL" b="1" dirty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nl-NL" b="1" dirty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nl-NL" b="1" dirty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</a:br>
            <a:endParaRPr lang="ru-RU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800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36580"/>
              </p:ext>
            </p:extLst>
          </p:nvPr>
        </p:nvGraphicFramePr>
        <p:xfrm>
          <a:off x="94875" y="504352"/>
          <a:ext cx="8928992" cy="5926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7357443"/>
                <a:gridCol w="1283517"/>
              </a:tblGrid>
              <a:tr h="566774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Сумма, тыс. руб.</a:t>
                      </a:r>
                      <a:endParaRPr lang="ru-RU" sz="1600" dirty="0"/>
                    </a:p>
                  </a:txBody>
                  <a:tcPr/>
                </a:tc>
              </a:tr>
              <a:tr h="257296">
                <a:tc>
                  <a:txBody>
                    <a:bodyPr/>
                    <a:lstStyle/>
                    <a:p>
                      <a:pPr algn="ctr" defTabSz="540000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Долгосрочные</a:t>
                      </a:r>
                      <a:r>
                        <a:rPr lang="ru-RU" sz="1400" b="1" u="sng" baseline="0" dirty="0" smtClean="0">
                          <a:solidFill>
                            <a:schemeClr val="tx1"/>
                          </a:solidFill>
                        </a:rPr>
                        <a:t> целевые программы</a:t>
                      </a: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 Ивановской области</a:t>
                      </a:r>
                      <a:endParaRPr lang="ru-RU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4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mtClean="0"/>
                        <a:t>143743,1</a:t>
                      </a:r>
                      <a:endParaRPr lang="ru-RU" sz="1600" b="1" dirty="0" smtClean="0"/>
                    </a:p>
                  </a:txBody>
                  <a:tcPr/>
                </a:tc>
              </a:tr>
              <a:tr h="395592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</a:t>
                      </a:r>
                      <a:r>
                        <a:rPr lang="ru-RU" sz="1400" dirty="0" smtClean="0"/>
                        <a:t> Ивановской области «Развитие образования Ивановской области на 2009-2015 годы»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323,4</a:t>
                      </a:r>
                      <a:endParaRPr lang="ru-RU" sz="1600" dirty="0"/>
                    </a:p>
                  </a:txBody>
                  <a:tcPr/>
                </a:tc>
              </a:tr>
              <a:tr h="237472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«Дети Ивановской области» на 2009-2013</a:t>
                      </a:r>
                      <a:r>
                        <a:rPr lang="ru-RU" sz="1400" baseline="0" dirty="0" smtClean="0"/>
                        <a:t>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98,1</a:t>
                      </a:r>
                      <a:endParaRPr lang="ru-RU" sz="1600" dirty="0"/>
                    </a:p>
                  </a:txBody>
                  <a:tcPr/>
                </a:tc>
              </a:tr>
              <a:tr h="455118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Ивановской области по выравниванию обеспеченности населения Ивановской области объектами</a:t>
                      </a:r>
                      <a:r>
                        <a:rPr lang="ru-RU" sz="1400" baseline="0" dirty="0" smtClean="0"/>
                        <a:t> социальной и инженерной инфраструктуры на 2009-2014 годы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62470,9</a:t>
                      </a:r>
                      <a:endParaRPr lang="ru-RU" sz="1600" dirty="0"/>
                    </a:p>
                  </a:txBody>
                  <a:tcPr/>
                </a:tc>
              </a:tr>
              <a:tr h="399486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Ивановской области «Развитие автомобильных дорог общего пользования регионального и межмуниципального значения Ивановской области на 2010-2015 </a:t>
                      </a:r>
                      <a:r>
                        <a:rPr lang="ru-RU" sz="1400" dirty="0" err="1" smtClean="0"/>
                        <a:t>гг</a:t>
                      </a:r>
                      <a:r>
                        <a:rPr lang="ru-RU" sz="1400" dirty="0" smtClean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20355,3</a:t>
                      </a:r>
                      <a:endParaRPr lang="ru-RU" sz="1600" dirty="0"/>
                    </a:p>
                  </a:txBody>
                  <a:tcPr/>
                </a:tc>
              </a:tr>
              <a:tr h="415862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Ивановской области «Жилище» на 2011-2015 годы подпрограмма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baseline="0" dirty="0" err="1" smtClean="0"/>
                        <a:t>Государствен-ная</a:t>
                      </a:r>
                      <a:r>
                        <a:rPr lang="ru-RU" sz="1400" baseline="0" dirty="0" smtClean="0"/>
                        <a:t> поддержка граждан в сфере ипотечного жилищного кредитования»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303,3</a:t>
                      </a:r>
                      <a:endParaRPr lang="ru-RU" sz="1600" dirty="0"/>
                    </a:p>
                  </a:txBody>
                  <a:tcPr/>
                </a:tc>
              </a:tr>
              <a:tr h="432238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Ивановской области «Жилище» на 2011-2015 годы подпрограмма «Обеспечение жильем молодых семей»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809,4</a:t>
                      </a:r>
                      <a:endParaRPr lang="ru-RU" sz="1600" dirty="0"/>
                    </a:p>
                  </a:txBody>
                  <a:tcPr/>
                </a:tc>
              </a:tr>
              <a:tr h="531968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Ивановской области «Жилище» на 2011-2015 годы подпрограмма «Модернизация объектов коммунальной инфраструктуры»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3000,0</a:t>
                      </a:r>
                      <a:endParaRPr lang="ru-RU" sz="1600" dirty="0"/>
                    </a:p>
                  </a:txBody>
                  <a:tcPr/>
                </a:tc>
              </a:tr>
              <a:tr h="420702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4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Ивановской области «Развитие системы отдыха и оздоровления детей в Ивановской области» на 2012-2014 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4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336,0</a:t>
                      </a:r>
                    </a:p>
                    <a:p>
                      <a:pPr algn="ctr" defTabSz="540000"/>
                      <a:endParaRPr lang="ru-RU" sz="1600" dirty="0"/>
                    </a:p>
                  </a:txBody>
                  <a:tcPr/>
                </a:tc>
              </a:tr>
              <a:tr h="631711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4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</a:t>
                      </a:r>
                      <a:r>
                        <a:rPr lang="ru-RU" sz="1400" dirty="0" smtClean="0"/>
                        <a:t> «Обеспечение государственных</a:t>
                      </a:r>
                      <a:r>
                        <a:rPr lang="ru-RU" sz="1400" baseline="0" dirty="0" smtClean="0"/>
                        <a:t> гарантий прав граждан на получение общедоступного и бесплатного дошкольного, начального общего, основного общего, среднего (полного) общего образования, а также дополнительного образования в муниципальных общеобразовательных учреждениях»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4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56046,7</a:t>
                      </a:r>
                    </a:p>
                    <a:p>
                      <a:pPr algn="ctr" defTabSz="540000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58148" y="6429396"/>
            <a:ext cx="108108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1016000">
              <a:defRPr/>
            </a:pPr>
            <a:r>
              <a:rPr lang="ru-RU" sz="1600" b="1" dirty="0">
                <a:latin typeface="Calibri" pitchFamily="34" charset="0"/>
              </a:rPr>
              <a:t>Слайд 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58" y="44624"/>
            <a:ext cx="87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Исполнение региональных и муниципальных Программ за 2013 год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607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93077"/>
              </p:ext>
            </p:extLst>
          </p:nvPr>
        </p:nvGraphicFramePr>
        <p:xfrm>
          <a:off x="107504" y="106923"/>
          <a:ext cx="8928992" cy="63224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7632848"/>
                <a:gridCol w="936104"/>
              </a:tblGrid>
              <a:tr h="165266">
                <a:tc>
                  <a:txBody>
                    <a:bodyPr/>
                    <a:lstStyle/>
                    <a:p>
                      <a:pPr algn="ctr" defTabSz="540000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Долгосрочные</a:t>
                      </a:r>
                      <a:r>
                        <a:rPr lang="ru-RU" sz="1400" b="1" u="sng" baseline="0" dirty="0" smtClean="0">
                          <a:solidFill>
                            <a:schemeClr val="tx1"/>
                          </a:solidFill>
                        </a:rPr>
                        <a:t> целевые программы</a:t>
                      </a: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 муниципального района</a:t>
                      </a:r>
                      <a:endParaRPr lang="ru-RU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b="1" dirty="0" smtClean="0"/>
                        <a:t>3991,8</a:t>
                      </a:r>
                      <a:endParaRPr lang="ru-RU" sz="1600" b="1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«Развитие сети муниципальных дорог общего пользования местного значения Гаврилово-Посадского</a:t>
                      </a:r>
                      <a:r>
                        <a:rPr lang="ru-RU" sz="1400" baseline="0" dirty="0" smtClean="0"/>
                        <a:t> района в</a:t>
                      </a:r>
                      <a:r>
                        <a:rPr lang="ru-RU" sz="1400" dirty="0" smtClean="0"/>
                        <a:t> 2011-2015 годах»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205,6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dirty="0" smtClean="0"/>
                        <a:t>«Организация летнего отдыха, оздоровления, занятости детей, подростков и молодежи Гаврилово-Посадского муниципального</a:t>
                      </a:r>
                      <a:r>
                        <a:rPr lang="ru-RU" sz="1400" baseline="0" dirty="0" smtClean="0"/>
                        <a:t> района на 2012-2014 годы»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149,5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baseline="0" dirty="0" smtClean="0"/>
                        <a:t>«Развитие образования </a:t>
                      </a:r>
                      <a:r>
                        <a:rPr lang="ru-RU" sz="1400" dirty="0" smtClean="0"/>
                        <a:t>Гаврилово-Посадского муниципального</a:t>
                      </a:r>
                      <a:r>
                        <a:rPr lang="ru-RU" sz="1400" baseline="0" dirty="0" smtClean="0"/>
                        <a:t> района Ивановской области на 2011-2013 годы»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1241,3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baseline="0" dirty="0" smtClean="0"/>
                        <a:t>«Улучшение состояния пожарной безопасности учреждений культуры </a:t>
                      </a:r>
                      <a:r>
                        <a:rPr lang="ru-RU" sz="1400" dirty="0" smtClean="0"/>
                        <a:t>Гаврилово-Посадского муниципального</a:t>
                      </a:r>
                      <a:r>
                        <a:rPr lang="ru-RU" sz="1400" baseline="0" dirty="0" smtClean="0"/>
                        <a:t> района Ивановской области на 2012-2014 годы»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455,5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4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</a:t>
                      </a:r>
                      <a:r>
                        <a:rPr lang="ru-RU" sz="1400" baseline="0" dirty="0" smtClean="0"/>
                        <a:t> «Бюджетная поддержка граждан в сфере ипотечного жилищного кредитования </a:t>
                      </a:r>
                      <a:r>
                        <a:rPr lang="ru-RU" sz="1400" dirty="0" smtClean="0"/>
                        <a:t>Гаврилово-Посадском муниципальном</a:t>
                      </a:r>
                      <a:r>
                        <a:rPr lang="ru-RU" sz="1400" baseline="0" dirty="0" smtClean="0"/>
                        <a:t> районе на 2012-2015 годы»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33,8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4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Гаврилово-Посадского муниципального</a:t>
                      </a:r>
                      <a:r>
                        <a:rPr lang="ru-RU" sz="1400" baseline="0" dirty="0" smtClean="0"/>
                        <a:t> района по выравниванию обеспеченности населения </a:t>
                      </a:r>
                      <a:r>
                        <a:rPr lang="ru-RU" sz="1400" dirty="0" smtClean="0"/>
                        <a:t>Гаврилово-Посадского муниципального</a:t>
                      </a:r>
                      <a:r>
                        <a:rPr lang="ru-RU" sz="1400" baseline="0" dirty="0" smtClean="0"/>
                        <a:t> района объектами социальной и инженерной инфраструктуры на 2012-2014 годы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875,2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dirty="0" smtClean="0"/>
                        <a:t>Программа улучшения состояния пожарной безопасности муниципального учреждения</a:t>
                      </a:r>
                      <a:r>
                        <a:rPr lang="ru-RU" sz="1400" baseline="0" dirty="0" smtClean="0"/>
                        <a:t> «Спортивно-оздоровительный центр </a:t>
                      </a:r>
                      <a:r>
                        <a:rPr lang="ru-RU" sz="1400" dirty="0" smtClean="0"/>
                        <a:t>Гаврилово-Посадского муниципального</a:t>
                      </a:r>
                      <a:r>
                        <a:rPr lang="ru-RU" sz="1400" baseline="0" dirty="0" smtClean="0"/>
                        <a:t> района» на 2012-2014 </a:t>
                      </a:r>
                      <a:r>
                        <a:rPr lang="ru-RU" sz="1400" baseline="0" dirty="0" err="1" smtClean="0"/>
                        <a:t>гг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88,0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baseline="0" dirty="0" smtClean="0"/>
                        <a:t>«Обеспечение жильем молодых семей» на 2011-2015 </a:t>
                      </a:r>
                      <a:r>
                        <a:rPr lang="ru-RU" sz="1400" baseline="0" dirty="0" err="1" smtClean="0"/>
                        <a:t>гг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547,8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baseline="0" dirty="0" smtClean="0"/>
                        <a:t>«Развитие системы дошкольного образования Гаврилово-Посадского муниципального района Ивановской области на 2012-2015 годы»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110,8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baseline="0" dirty="0" smtClean="0"/>
                        <a:t>«Содействие обеспечению кадрами учреждений здравоохранения в Гаврилово-Посадском муниципальном районе Ивановской области на 2013-2015 годы»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106,5</a:t>
                      </a:r>
                      <a:endParaRPr lang="ru-RU" sz="1600" dirty="0"/>
                    </a:p>
                  </a:txBody>
                  <a:tcPr/>
                </a:tc>
              </a:tr>
              <a:tr h="378873"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540000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ДЦП </a:t>
                      </a:r>
                      <a:r>
                        <a:rPr lang="ru-RU" sz="1400" baseline="0" dirty="0" smtClean="0"/>
                        <a:t>«Районная межведомственная целевая программа по работе с детьми и молодежью на 2011-2015 годы»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540000"/>
                      <a:r>
                        <a:rPr lang="ru-RU" sz="1600" dirty="0" smtClean="0"/>
                        <a:t>177,8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062913" y="6519446"/>
            <a:ext cx="1081087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1016000">
              <a:defRPr/>
            </a:pPr>
            <a:r>
              <a:rPr lang="ru-RU" sz="1600" b="1" dirty="0">
                <a:latin typeface="Calibri" pitchFamily="34" charset="0"/>
              </a:rPr>
              <a:t>Слайд </a:t>
            </a:r>
            <a:r>
              <a:rPr lang="ru-RU" sz="1600" b="1" dirty="0" smtClean="0">
                <a:latin typeface="Calibri" pitchFamily="34" charset="0"/>
              </a:rPr>
              <a:t>7</a:t>
            </a:r>
            <a:endParaRPr lang="ru-RU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9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800</TotalTime>
  <Words>578</Words>
  <Application>Microsoft Office PowerPoint</Application>
  <PresentationFormat>Экран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72</cp:revision>
  <cp:lastPrinted>2014-05-28T04:54:30Z</cp:lastPrinted>
  <dcterms:created xsi:type="dcterms:W3CDTF">2014-05-23T04:29:59Z</dcterms:created>
  <dcterms:modified xsi:type="dcterms:W3CDTF">2014-05-28T05:29:39Z</dcterms:modified>
</cp:coreProperties>
</file>